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7" r:id="rId3"/>
  </p:sldMasterIdLst>
  <p:notesMasterIdLst>
    <p:notesMasterId r:id="rId5"/>
  </p:notesMasterIdLst>
  <p:sldIdLst>
    <p:sldId id="290" r:id="rId4"/>
    <p:sldId id="257" r:id="rId6"/>
    <p:sldId id="258" r:id="rId7"/>
    <p:sldId id="259" r:id="rId8"/>
    <p:sldId id="260" r:id="rId9"/>
    <p:sldId id="261" r:id="rId10"/>
    <p:sldId id="281" r:id="rId11"/>
    <p:sldId id="262" r:id="rId12"/>
    <p:sldId id="263" r:id="rId13"/>
    <p:sldId id="264" r:id="rId14"/>
    <p:sldId id="282" r:id="rId15"/>
    <p:sldId id="265" r:id="rId16"/>
    <p:sldId id="266" r:id="rId17"/>
    <p:sldId id="267" r:id="rId18"/>
    <p:sldId id="268" r:id="rId19"/>
    <p:sldId id="269" r:id="rId20"/>
    <p:sldId id="270" r:id="rId21"/>
    <p:sldId id="271" r:id="rId22"/>
    <p:sldId id="272" r:id="rId23"/>
    <p:sldId id="273" r:id="rId24"/>
    <p:sldId id="275" r:id="rId25"/>
    <p:sldId id="277" r:id="rId26"/>
    <p:sldId id="289" r:id="rId27"/>
    <p:sldId id="274" r:id="rId28"/>
    <p:sldId id="283" r:id="rId29"/>
    <p:sldId id="284" r:id="rId30"/>
    <p:sldId id="285" r:id="rId31"/>
    <p:sldId id="278" r:id="rId32"/>
    <p:sldId id="276" r:id="rId33"/>
    <p:sldId id="286" r:id="rId34"/>
    <p:sldId id="287" r:id="rId35"/>
    <p:sldId id="288" r:id="rId36"/>
    <p:sldId id="279"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686574f0009e16e6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slideLayout" Target="../slideLayouts/slideLayout16.xml"/><Relationship Id="rId7" Type="http://schemas.openxmlformats.org/officeDocument/2006/relationships/slideLayout" Target="../slideLayouts/slideLayout15.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0"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3a737cd5?pid=79d1956f3&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典例示范</a:t>
            </a:r>
            <a:endParaRPr lang="en-US" altLang="zh-CN" sz="3000" dirty="0"/>
          </a:p>
        </p:txBody>
      </p:sp>
      <p:sp>
        <p:nvSpPr>
          <p:cNvPr id="3" name="P_6_BD#3ecbf781a?pid=03a737cd5&amp;color=0,0,0&amp;vtp=1&amp;bbb=1&amp;hb=1"/>
          <p:cNvSpPr/>
          <p:nvPr/>
        </p:nvSpPr>
        <p:spPr>
          <a:xfrm>
            <a:off x="612648" y="1130379"/>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包含端正学风的问题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儒林传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齐诗的经师辕固曾对公孙弘说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务正学以言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无曲学以阿世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曲学阿世即是哗众取宠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曲解经典的原义以讨好于时尚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也就是背离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了原则而顺风转舵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这就违反了追求真理的学术宗旨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应是端正学风的首要准则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汉代经师所尊崇的是儒家的原则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天则应强调社会主义的基本原则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ecbf781a?pid=03a737cd5&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揭示客观真理确非容易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但是表达自己的真实思想应该并非难事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千百年来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由于世事的错综纷繁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说真话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讲实话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却不是容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易做到的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人们常常把真实的思想感情隐藏起来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这是复杂的不正常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的社会关系所造成的人心的扭曲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把自己的真实见解表达出来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这应是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的起码要求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摘自张岱年《修辞立其诚》）</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3ecbf781a?pid=03a737cd5&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技法点评</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“修辞立其诚”的重要性。这种思想也体现了“敢于质疑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”的精神，鼓励读者在思考问题时保持独立性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不被权威或传统观</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念束缚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570715ce?sp=1&amp;pid=8196613dc&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技法3</a:t>
            </a:r>
            <a:r>
              <a:rPr lang="en-US" altLang="zh-CN" sz="3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联系实际，有的放矢</a:t>
            </a:r>
            <a:endParaRPr lang="en-US" altLang="zh-CN" sz="3000" dirty="0"/>
          </a:p>
        </p:txBody>
      </p:sp>
      <p:sp>
        <p:nvSpPr>
          <p:cNvPr id="3" name="P_5_BD#a95a31ae3?pid=0570715ce&amp;color=0,0,0&amp;vtp=1&amp;bbb=1&amp;hb=1"/>
          <p:cNvSpPr/>
          <p:nvPr/>
        </p:nvSpPr>
        <p:spPr>
          <a:xfrm>
            <a:off x="612648" y="1115647"/>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理性思考还需要学会结合时代，针对现实进行思考与分析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如毛</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泽东的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《改造我们的学习》一文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就是针对机会主义和教条主义思想</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产生了不良影响的实际情况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，而在延安干部会议上所作的报告。</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97cbb384?pid=0570715ce&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典例示范</a:t>
            </a:r>
            <a:endParaRPr lang="en-US" altLang="zh-CN" sz="3000" dirty="0"/>
          </a:p>
        </p:txBody>
      </p:sp>
      <p:sp>
        <p:nvSpPr>
          <p:cNvPr id="3" name="P_6_BD#9cef34cc6?pid=697cbb384&amp;color=0,0,0&amp;vtp=1&amp;bbb=1&amp;hb=1"/>
          <p:cNvSpPr/>
          <p:nvPr/>
        </p:nvSpPr>
        <p:spPr>
          <a:xfrm>
            <a:off x="612648" y="1130379"/>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检验真理的标准是什么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这是早被无产阶级的革命导师解决了的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但是这些年来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四人帮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的破坏和他们控制下的舆论工具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大量的歪曲宣传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把这个问题搞得混乱不堪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为了深入批判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四人帮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肃清其流毒和影响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在这个问题上拨乱反正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十分必要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摘自《实践是检验真理的唯一标准》）</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cef34cc6?pid=697cbb384&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技法点评</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实践是检验真理的唯一标准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之所以能在社会上产生巨大的轰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，使人民群众欢欣鼓舞、奔走相告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是因为文章针对当时的社会背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，击中了“两个凡是”的要害，打破了人们的精神枷锁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这篇经典的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议论性文章具有较强的现实性与针对性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，引领了社会的风气。</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7c2ca270?sp=1&amp;pid=8196613dc&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技法4</a:t>
            </a:r>
            <a:r>
              <a:rPr lang="en-US" altLang="zh-CN" sz="3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辩证分析，全面认识</a:t>
            </a:r>
            <a:endParaRPr lang="en-US" altLang="zh-CN" sz="3000" dirty="0"/>
          </a:p>
        </p:txBody>
      </p:sp>
      <p:sp>
        <p:nvSpPr>
          <p:cNvPr id="3" name="P_5_BD#5e784f641?pid=67c2ca270&amp;color=0,0,0&amp;vtp=1&amp;bbb=1&amp;hb=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理性思考还要注意提高思维品质，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对看似简单的事物作深层思考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不能把问题简单化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。理性思考需要全面、客观地认识现象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辩证地分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。事物往往具有两面性，如果只论述其中一个方面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而忽略另</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，就会导致思考的片面性与狭隘性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我们要学会运用辩证的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方法来论证说理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，学会一分为二地看待事物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论述时应注意辩证地观</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察事物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，理性地辨别是非曲直；论说不偏激，有分寸，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不危言耸听</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不咄咄逼人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，留有余地，这样文章才更有说服力。</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517e0de66?pid=67c2ca270&amp;color=0,0,0&amp;vtp=1&amp;bt=1&amp;bbb=1"/>
          <p:cNvSpPr/>
          <p:nvPr/>
        </p:nvSpPr>
        <p:spPr>
          <a:xfrm>
            <a:off x="612648" y="466344"/>
            <a:ext cx="10963656" cy="598932"/>
          </a:xfrm>
          <a:prstGeom prst="rect">
            <a:avLst/>
          </a:prstGeom>
          <a:noFill/>
        </p:spPr>
        <p:txBody>
          <a:bodyPr wrap="none" lIns="0" tIns="0" rIns="0" bIns="0" rtlCol="0" anchor="t"/>
          <a:lstStyle/>
          <a:p>
            <a:pPr algn="l" latinLnBrk="1">
              <a:lnSpc>
                <a:spcPts val="47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典例示范</a:t>
            </a:r>
            <a:endParaRPr lang="en-US" altLang="zh-CN" sz="3000" dirty="0"/>
          </a:p>
        </p:txBody>
      </p:sp>
      <p:sp>
        <p:nvSpPr>
          <p:cNvPr id="3" name="P_6_BD#70b121b37?pid=517e0de66&amp;color=0,0,0&amp;vtp=1&amp;bbb=1&amp;hb=1"/>
          <p:cNvSpPr/>
          <p:nvPr/>
        </p:nvSpPr>
        <p:spPr>
          <a:xfrm>
            <a:off x="612648" y="1071199"/>
            <a:ext cx="10963656" cy="5143500"/>
          </a:xfrm>
          <a:prstGeom prst="rect">
            <a:avLst/>
          </a:prstGeom>
          <a:noFill/>
        </p:spPr>
        <p:txBody>
          <a:bodyPr wrap="none" lIns="0" tIns="0" rIns="0" bIns="0" rtlCol="0" anchor="t"/>
          <a:lstStyle/>
          <a:p>
            <a:pPr algn="ctr"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中国共产党的二十年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就是马克思列宁主义的普遍真理和中国革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命的具体实践日益结合的二十年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如果我们回想一下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我党在幼年时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我们对于马克思列宁主义的认识和对于中国革命的认识是何等肤</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何等贫乏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则现在我们对于这些的认识是深刻得多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丰富得多了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马克思列宁主义的普遍真理一经和中国革命的具体实践相结合</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使中国革命的面目为之一新</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抗日战争以来</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我党根据马克思列宁主义</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的普遍真理研究抗日战争的具体实践</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研究今天的中国和世界</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是进一</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步了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研究中国历史也有某些开始</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所有这些</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都是很好的现象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0b121b37?pid=517e0de66&amp;color=0,0,0&amp;vtp=1&amp;bt=1&amp;bbb=1&amp;hb=1"/>
          <p:cNvSpPr/>
          <p:nvPr/>
        </p:nvSpPr>
        <p:spPr>
          <a:xfrm>
            <a:off x="612648" y="466344"/>
            <a:ext cx="10963656" cy="3886200"/>
          </a:xfrm>
          <a:prstGeom prst="rect">
            <a:avLst/>
          </a:prstGeom>
          <a:noFill/>
        </p:spPr>
        <p:txBody>
          <a:bodyPr wrap="none" lIns="0" tIns="0" rIns="0" bIns="0" rtlCol="0" anchor="t"/>
          <a:lstStyle/>
          <a:p>
            <a:pPr algn="ct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但是我们还是有缺点的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而且还有很大的缺点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据我看来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不纠正这类缺点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就无法使我们的工作更进一步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就无法使我们在将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马克思列宁主义的普遍真理和中国革命的具体实践互相结合的伟大事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业中更进一步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摘自毛泽东《改造我们的学习》）</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70b121b37?pid=517e0de66&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技法点评</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《改造我们的学习》一文中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先肯定了抗战以来我们对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马克思列宁主义的认识和对中国革命的认识更深刻丰富了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且研究方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面出现了很好的现象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；后又指出“我们还是有缺点的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而且还有很大的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”，强调纠正缺点的必要性。既指出好的一面，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又点出不足之处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这样便较为全面地论证了观点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7e27ebcb8.fixed?pid=abe0c2271&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2#7e27ebcb8"/>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7e27ebcb8.fixed?pid=abe0c2271&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1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单元写作任务·深化理性思考</a:t>
            </a:r>
            <a:endParaRPr lang="en-US" altLang="zh-CN" sz="338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a4989181?pid=7e27ebcb8&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写作任务</a:t>
            </a:r>
            <a:endParaRPr lang="en-US" altLang="zh-CN" sz="3200" dirty="0"/>
          </a:p>
        </p:txBody>
      </p:sp>
      <p:sp>
        <p:nvSpPr>
          <p:cNvPr id="3" name="QO_4_BD.1_1#d185f5a8e?pid=6a4989181&amp;color=0,0,0&amp;vtp=1&amp;bbb=1&amp;hb=1"/>
          <p:cNvSpPr/>
          <p:nvPr/>
        </p:nvSpPr>
        <p:spPr>
          <a:xfrm>
            <a:off x="612648" y="954024"/>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运用理性思维深入思考，有理有据地把道理说清楚，是发表言论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述见解的基本要求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。从下列任务中任选一项完成。</a:t>
            </a:r>
            <a:endParaRPr lang="en-US" altLang="zh-CN" sz="2800" dirty="0"/>
          </a:p>
        </p:txBody>
      </p:sp>
      <p:sp>
        <p:nvSpPr>
          <p:cNvPr id="4" name="QO_5_BD.2_1#5db99a943?pid=d185f5a8e&amp;color=0,0,0&amp;vtp=1&amp;bbb=1&amp;hb=1"/>
          <p:cNvSpPr/>
          <p:nvPr/>
        </p:nvSpPr>
        <p:spPr>
          <a:xfrm>
            <a:off x="612648" y="2290138"/>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28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认识事物时，我们的判断常常会受到一些因素的影响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信古人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、权威和书本，听信大多数人的意见等。“自古以来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著名专家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”“书上说”“大多数人认为”等常见说法，就体现了这些影响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围绕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这样的短语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，延伸思考，充实依据，选取合适的角度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写一篇不少于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字的文章，题目自拟。</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_1#6f1d3b2a1?pid=d185f5a8e&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28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人们在获得一些新的东西时，也有可能失去另一些东西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联网为人们的生活带来不少便捷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，那么人们可能会失去什么呢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个问题进行深入思考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，写一篇不少于800字的文章，题目自拟。</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6_1#d185f5a8e?pid=6a4989181&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［写作指导］</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任务一引导我们对事物进行独立思考和判断。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审题时</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要注意材料列出的说法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。“自古以来”是经验因素，“著名专家表示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”是权威因素，“大多数人认为”是人们的从众心理因素。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写作时</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要围绕这些短语进行延伸思考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人们在认识事物并且即将作出判断时</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如何降低或者减少来自经验的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、权威的、从众心理的因素的影响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而作出科学的判断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。在学习中或者生活、工作中，应学会思考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敢于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质疑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，善于发现问题，勇于探索问题。写作时，可借鉴本单元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实践</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是检验真理的唯一标准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》一文中的论证方法。</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6_1#d185f5a8e?pid=6a4989181&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任务二引导我们培养辩证的思维能力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。互联网在获取信息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交流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沟通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、购物出行等方面的确为人们的生活带来了便捷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但同时也有可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能让人们失去阅读能力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、陪伴亲人的时间、个人隐私等。写作时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学习本单元毛泽东在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一文中辩证分析问题的方法</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全面思考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。可以深入分析问题的本质和产生的原因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也可以思考该如</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何解决这一问题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_1#5db99a943?pid=d185f5a8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［佳作展台］</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敢于质疑</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，积极探索</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古往今来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，人类的求知欲从未停歇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一个人乐意去探索未知的领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，是因为敢于质疑，积极探索。正如居里夫人所言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我要把人生变</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成科学的梦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，然后把梦变成现实。”</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敢于质疑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，积极探索，要有对古人、权威和书本的质疑精神。</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“书上说的”“古人说的”，未必就完全正确。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北宋理学家张载有云</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在可疑而不疑者，不曾学；学则须疑。”战国时期的先哲孟子倡导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_1#5db99a943?pid=d185f5a8e&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，社稷次之，君为轻”，质疑自古以来君权神授的思想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明代李贽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大力宣讲启蒙思想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，勇敢地质疑孔子，质疑传统儒学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晚清时期康有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、梁启超等维新人士，他们敢于质疑根深蒂固的封建制度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开启了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近代中国学习西方革命的序幕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；中华人民共和国成立后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建筑学家梁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思成敢于质疑著名专家提出的北京市政府改造城市的方案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发出了保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护文物的聩耳之声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。质疑如一股强大动力，激活创造性思维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动科学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、社会的车轮滚滚向前。</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敢于质疑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，积极探索，要有敢于“打破砂锅问到底”的求知精神。</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_1#5db99a943?pid=d185f5a8e&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“问渠那得清如许？为有源头活水来。”善于“打破砂锅问到底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总会有所发现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，有所发明，有所创造，有所成就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古有北宋科学家沈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，他博学多才、勤学好问、刨根问底、善于钻研，终写成了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梦溪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笔谈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》。今有中国共产党人，从建立之初就提出“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中国的出路在哪里</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的问题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，抽丝剥茧、寻找症结、由表及里，最终找准问题的“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突破点</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“星星之火，可以燎原”为答案，带领中国人民站了起来。</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敢于质疑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，积极探索，要有对未知事物感兴趣的追寻精神。</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_1#5db99a943?pid=d185f5a8e&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兴趣是最好的老师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载人航天工程总设计师周建平就是因为小时</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候看见了夜空中的中国首颗人造卫星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从此点燃了自己的科学梦想</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南方科技大学教授俞大鹏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，多年来始终保持对科学的兴趣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在半导体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纳米线材料和量子科学的研究道路上孜孜以求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，勇攀高峰。</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“山重水复疑无路，柳暗花明又一村。”无论是在求知的路上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是在更广阔的天地里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，吾辈更应有所思，有所问，有所求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永远对新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事物保持积极向上的求索心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，为社会发展贡献自己的力量！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7_1#d185f5a8e?pid=6a4989181&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［名师点评］</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本文开篇即提出总论点“敢于质疑，积极探索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具有很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强的针对性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。然后运用并列式结构，从“要有对古人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权威和书本的质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疑精神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”“要有敢于‘打破砂锅问到底’的求知精神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要有对未知事物感兴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趣的追寻精神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”三个方面对总论点加以论述。本文运用道理论证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以张</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、孟子等人的话，增添了文化内涵。运用举例论证，举了李贽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、沈括、周建平等人的事例，增强了说服力。结尾发出号召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言铿锵有力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，极富感染力。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_1#6f1d3b2a1?pid=d185f5a8e&amp;color=0,0,0&amp;vtp=1&amp;bt=1&amp;bbb=1&amp;h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［佳作展台］</a:t>
            </a:r>
            <a:endParaRPr lang="en-US" altLang="zh-CN" sz="2800" dirty="0"/>
          </a:p>
          <a:p>
            <a:pPr algn="ctr" latinLnBrk="1">
              <a:lnSpc>
                <a:spcPts val="49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扬优除劣</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，为我所用</a:t>
            </a:r>
            <a:endParaRPr lang="en-US" altLang="zh-CN" sz="2800" dirty="0"/>
          </a:p>
          <a:p>
            <a:pPr algn="ctr" latinLnBrk="1">
              <a:lnSpc>
                <a:spcPts val="49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互联网利弊之我见</a:t>
            </a:r>
            <a:endParaRPr lang="en-US" altLang="zh-CN" sz="2800" dirty="0"/>
          </a:p>
          <a:p>
            <a:pPr latinLnBrk="1">
              <a:lnSpc>
                <a:spcPts val="49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江流日夜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，日新月异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如今互联网已渗透到我们生活中的各个角</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。诚然，它为我们带来了诸多便利，但其弊端亦不可被忽视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应全面看待互联网之利弊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，让其为我们所用。</a:t>
            </a:r>
            <a:endParaRPr lang="en-US" altLang="zh-CN" sz="2800" dirty="0"/>
          </a:p>
          <a:p>
            <a:pPr latinLnBrk="1">
              <a:lnSpc>
                <a:spcPts val="49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作为时代发展的产物</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，互联网不仅成为人们沟通的桥梁</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更成为跨</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越时空的巨大信息库</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。人们从中各取所需，使自己的生活更加美好</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们的生活因互联网而更加便利</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，人们对互联网的依赖程度也越来越高。</a:t>
            </a:r>
            <a:endParaRPr lang="en-US" altLang="zh-CN" sz="2800" spc="-5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9983a173?pid=7e27ebcb8&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知识导引</a:t>
            </a:r>
            <a:endParaRPr lang="en-US" altLang="zh-CN" sz="3200" dirty="0"/>
          </a:p>
        </p:txBody>
      </p:sp>
      <p:sp>
        <p:nvSpPr>
          <p:cNvPr id="3" name="P_4_BD#6daade3f2?pid=29983a173&amp;color=0,0,0&amp;vtp=1&amp;bbb=1&amp;hb=1"/>
          <p:cNvSpPr/>
          <p:nvPr/>
        </p:nvSpPr>
        <p:spPr>
          <a:xfrm>
            <a:off x="612648" y="95402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理性思考是一种有明确的思维方向,有充分的思维依据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能对事物或</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问题进行观察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、比较、分析、综合、抽象与概括的思维。简单地说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性思考就是一种建立在证据和逻辑推理基础上的思维方式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学生应在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提高自身观察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、感受、分析、判断能力的同时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重点关注思考问题的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深度和广度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，增强探究意识和兴趣，学习探究的方法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使语文学习的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过程成为积极主动探索未知领域的过程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_1#6f1d3b2a1?pid=d185f5a8e&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，互联网在为我们提供便利的同时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也让我们慢慢地失去了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亲身实践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、踏实做事的诚心。我们在网络上查找旅游攻略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去别人去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过且推荐的地方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，不再亲自寻找独特的风景；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我们在网络上搜索答案</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照搬别人的解题思路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，不再体会思考的乐趣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我们在网络上学着别人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的成长经验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，走别人的老路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却忘了成长本应是自己跌跌撞撞闯出来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的奇迹</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或许没有互联网，我们会活得更加精彩——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就像徐霞客</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“说走就走”，游遍祖国大好河山；就像王贞仪</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在封建礼教的重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重束缚下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，苦心钻研，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为中国的天文学发展作出了巨大贡献</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_1#6f1d3b2a1?pid=d185f5a8e&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就像陈独秀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，摒弃前人的“经验之谈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在不断实践中探索救国的新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路</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他们自主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、自立、自强，不像现代人这般依赖互联网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甚至沉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迷其中无法自拔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但时代所趋已不可逆转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我们不能因为互联网的弊端就连同它的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优点一同抹杀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。要解决这个问题，关键不在于互联网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而在于我们自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。一方面，我们要积极拥抱互联网，让其为我们所用；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另一方面</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我们要提高自控力和辨别力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，不为互联网所惑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袁隆平院士生前因一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套豪宅被某些媒体指责贪财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真相却是国家给袁老一套豪宅作为科研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_1#6f1d3b2a1?pid=d185f5a8e&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奖励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，结果袁老用这套豪宅做了实验基地</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不少网友在真相曝光前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一味跟风辱骂国士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鲜少有人愿意冷静下来思考这些报道的真实性</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这不正是人们过于相信互联网上的信息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、毫无主见的表现吗</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唯有不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为网络信息所惑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，努力提高自己的自控力和辨别力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互联网才能真正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为我们助力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，为我们所用。</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“红日初升，其道大光。”互联网的前景无疑是光明的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但要做到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扬优除劣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，为我所用，让其更好地助力人们的生活，仍任重道远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责任就在你我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8_1#d185f5a8e?pid=6a4989181&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［名师点评］</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本文首先提出中心论点“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我们应全面看待互联网之利弊</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让其为我们所用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然后分别从互联网之便利和互联网之弊端两个方面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展开论述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，之后表明正确利用互联网的做法，最后回扣中心论点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明我们应全面看待互联网之利弊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，要做到扬优除劣，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让其为我们所用</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本文逻辑严密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，辩证地分析问题，全面思考，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既指出互联网之弊端</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又分析到互联网之便利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，符合实际情况，具有说服力。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6daade3f2?pid=29983a173&amp;color=0,0,0&amp;vtp=1&amp;bt=1&amp;bbb=1&amp;hb=1"/>
          <p:cNvSpPr/>
          <p:nvPr/>
        </p:nvSpPr>
        <p:spPr>
          <a:xfrm>
            <a:off x="612648" y="46634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深化理性思考，首先要明确概念。思维有“感性”和“理性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两种基本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。感性思维往往同具体形象联系在一起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理性思维则更多体现着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对客观现实认识的深化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。其次是准确判断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是对某一事物内部联系作</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出肯定或否定的论断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。最后是严密的推理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是从已知判断推出新的判</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断的思维形式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。它能反映出事物发展的必然趋势。从不同的侧面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角</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、高度深化对事物的认识，以达到更加客观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透彻地认识事物的目</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。分解事物的过程就是深化认识的过程，就是深化理性思考的过程。</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196613dc?pid=7e27ebcb8&amp;color=0,173,163&amp;vtp=1&amp;bt=1&amp;bbb=1"/>
          <p:cNvSpPr/>
          <p:nvPr/>
        </p:nvSpPr>
        <p:spPr>
          <a:xfrm>
            <a:off x="612648" y="466344"/>
            <a:ext cx="10963656" cy="891032"/>
          </a:xfrm>
          <a:prstGeom prst="rect">
            <a:avLst/>
          </a:prstGeom>
          <a:noFill/>
        </p:spPr>
        <p:txBody>
          <a:bodyPr wrap="none" lIns="0" tIns="0" rIns="0" bIns="0" rtlCol="0" anchor="t"/>
          <a:lstStyle/>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技法指导</a:t>
            </a:r>
            <a:endParaRPr lang="en-US" altLang="zh-CN" sz="3200" dirty="0"/>
          </a:p>
        </p:txBody>
      </p:sp>
      <p:sp>
        <p:nvSpPr>
          <p:cNvPr id="3" name="C_4_BD#c33ff5d3f?sp=1&amp;pid=8196613dc&amp;color=0,0,0&amp;vtp=1&amp;bbb=1"/>
          <p:cNvSpPr/>
          <p:nvPr/>
        </p:nvSpPr>
        <p:spPr>
          <a:xfrm>
            <a:off x="612648" y="95402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技法1</a:t>
            </a:r>
            <a:r>
              <a:rPr lang="en-US" altLang="zh-CN" sz="3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由表及里，揭示本质</a:t>
            </a:r>
            <a:endParaRPr lang="en-US" altLang="zh-CN" sz="3000" dirty="0"/>
          </a:p>
        </p:txBody>
      </p:sp>
      <p:sp>
        <p:nvSpPr>
          <p:cNvPr id="4" name="P_5_BD#b40bf1ec5?pid=c33ff5d3f&amp;color=0,0,0&amp;vtp=1&amp;bbb=1&amp;hb=1"/>
          <p:cNvSpPr/>
          <p:nvPr/>
        </p:nvSpPr>
        <p:spPr>
          <a:xfrm>
            <a:off x="612648" y="1599771"/>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理性思考要透过表象探究被忽略的事实真相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推导事物的发展趋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。生活中的现象纷繁复杂，在分析现象时，要由表及里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剥开现象</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的外壳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，揭示出问题的本质。在论说和阐述观点时，应该在“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有理有据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的基础上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，进一步向理性深化，逼近事物的本质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事物的本质可能比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较复杂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，有主次之分，也有深浅之分。我们需要抓住主流，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鞭辟入里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真正把握事物的本质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1bd9b649?pid=c33ff5d3f&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典例示范</a:t>
            </a:r>
            <a:endParaRPr lang="en-US" altLang="zh-CN" sz="3000" dirty="0"/>
          </a:p>
        </p:txBody>
      </p:sp>
      <p:sp>
        <p:nvSpPr>
          <p:cNvPr id="3" name="P_6_BD#e59135388?pid=81bd9b649&amp;color=0,0,0&amp;vtp=1&amp;bbb=1&amp;hb=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首先来说研究现状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像我党这样一个大政党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虽则对于国内和国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际的现状的研究有了某些成绩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但是对于国内和国际的各方面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国内和国际的政治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文化的任何一方面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我们所收集的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材料还是零碎的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我们的研究工作还是没有系统的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二十年来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我们并没有对于上述各方面作过系统的周密的收集材料加以研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究的工作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缺乏调查研究客观实际状况的浓厚空气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闭塞眼睛捉麻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瞎子摸鱼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粗枝大叶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夸夸其谈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满足于一知半解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这种极坏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59135388?pid=81bd9b649&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的作风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这种完全违反马克思列宁主义基本精神的作风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还在我党许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多同志中继续存在着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恩格斯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斯大林教导我们认真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地研究情况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从客观的真实的情况出发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而不是从主观的愿望出发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我们的许多同志却直接违反这一真理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摘自毛泽东《改造我们的学习》）</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e59135388?pid=81bd9b649&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技法点评</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毛泽东同志运用了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“由表及里，揭示本质”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的技法深化理性思考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文中指出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，“闭塞眼睛捉麻雀”“瞎子摸鱼”，这些只看表面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不深入探究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的工作作风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，是主观主义的表现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毛泽东同志没有停留在对这些现象</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的简单描述上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，而是深入剖析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指出其违背了理论联系实际的马克思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主义原则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，是党性不纯的体现。他通过层层分析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让读者清晰地认识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到问题的根源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，从而为提出改造学习的主张奠定坚实基础。</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9d1956f3?sp=1&amp;pid=8196613dc&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技法2</a:t>
            </a:r>
            <a:r>
              <a:rPr lang="en-US" altLang="zh-CN" sz="3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敢于质疑，勇于创新</a:t>
            </a:r>
            <a:endParaRPr lang="en-US" altLang="zh-CN" sz="3000" dirty="0"/>
          </a:p>
        </p:txBody>
      </p:sp>
      <p:sp>
        <p:nvSpPr>
          <p:cNvPr id="3" name="P_5_BD#cc2b9b7f6?pid=79d1956f3&amp;color=0,0,0&amp;vtp=1&amp;bbb=1&amp;hb=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理性思考要敢于质疑，勇于追问，对事物作出理性的判断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思考体现为独立思考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、不迷信、不盲从、敢于质疑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不同的材料从不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同的角度进行分析思考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，就可能获得不同的认识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我们还可以运用逆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向思维进行创新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。当然，质疑不代表对所有事物都持否定态度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对事物有自己的认识和判断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。创新突破也不是那么容易的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要对传统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、大家公认的观点进行反驳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是需要建立在对社会现实有着准确把</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握和深刻思考的基础上的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。若是随意唱反调，只会弄巧成拙。</a:t>
            </a: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5626</Words>
  <Application>WPS 演示</Application>
  <PresentationFormat>宽屏</PresentationFormat>
  <Paragraphs>269</Paragraphs>
  <Slides>33</Slides>
  <Notes>25</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33</vt:i4>
      </vt:variant>
    </vt:vector>
  </HeadingPairs>
  <TitlesOfParts>
    <vt:vector size="47"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4</cp:revision>
  <dcterms:created xsi:type="dcterms:W3CDTF">2025-03-31T09:51:00Z</dcterms:created>
  <dcterms:modified xsi:type="dcterms:W3CDTF">2025-09-02T09:17:17Z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6ACBC1CC94874E02B1DC47E9D375DF6F_12</vt:lpwstr>
  </property>
  <property fmtid="{D5CDD505-2E9C-101B-9397-08002B2CF9AE}" pid="3" name="KSOProductBuildVer">
    <vt:lpwstr>2052-12.1.0.22529</vt:lpwstr>
  </property>
</Properties>
</file>